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82" r:id="rId3"/>
    <p:sldId id="283" r:id="rId4"/>
    <p:sldId id="284" r:id="rId5"/>
    <p:sldId id="285" r:id="rId6"/>
    <p:sldId id="256" r:id="rId7"/>
    <p:sldId id="257" r:id="rId8"/>
    <p:sldId id="258" r:id="rId9"/>
    <p:sldId id="260" r:id="rId10"/>
    <p:sldId id="259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9" r:id="rId28"/>
    <p:sldId id="289" r:id="rId29"/>
    <p:sldId id="280" r:id="rId30"/>
    <p:sldId id="281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Rounded Rectangle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Rounded Rectangle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8AAC7-D262-42B7-AC0A-42D9A6066894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C1FE5F0-C1E1-46A9-92E7-950E230C4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FD05D-238A-4864-9975-744E3AB673AE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765EA-F1B2-41AA-A434-E56F99185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87191-1B67-4E1B-879B-CCB87E6ED512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EDB66-4D9F-46E0-AA4D-2B21A894D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28B6F-DF8C-4583-B1AF-078A44A58273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F64BE-FBC9-4B69-B9D8-9DD333699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80891-B37B-411E-B3B6-927B43BAD0A4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77254-EA7A-4094-92A8-DFF088518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08905-9B39-4202-9D7C-9BBAFF48D8A3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76F3-77C1-44FF-AE52-51AC6AF6E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93DAF5-C743-4E07-A5FC-22B7F0E8538A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4D5103C-5B6B-468A-97E6-E06A7B15F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4051A-CACE-4E3E-826B-D6C6B37DA9DE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69837-E586-4929-9F2A-0E8271443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B38DC-6D55-4238-B997-B8C081BFAEEB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433F9-4298-41B7-BEC0-7D3CC3669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80A6C-28ED-4CEF-A7FF-DEEF285E1C3F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960F7-7467-4202-8582-E249A8055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CD4E7-6B64-462F-B839-BFCD34C44642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2E947-3019-4548-8AAD-8D5DDF6EB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385F0E-0F72-4004-9060-57C23CA9AF38}" type="datetimeFigureOut">
              <a:rPr lang="en-US"/>
              <a:pPr>
                <a:defRPr/>
              </a:pPr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517E13-DA99-43E2-8307-893C63A1D3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77" r:id="rId3"/>
    <p:sldLayoutId id="2147483678" r:id="rId4"/>
    <p:sldLayoutId id="2147483685" r:id="rId5"/>
    <p:sldLayoutId id="2147483686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2Zf2nCiBJLo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smtClean="0"/>
              <a:t>Announcements…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51260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The end of the quarter is this Friday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Check your grades online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Turn in any missing assignments</a:t>
            </a:r>
          </a:p>
          <a:p>
            <a:pPr lvl="1">
              <a:lnSpc>
                <a:spcPct val="90000"/>
              </a:lnSpc>
              <a:buFont typeface="Georgia" pitchFamily="18" charset="0"/>
              <a:buNone/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Quiz Friday--Voting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Expect a study guide on Wednesday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If you are not going to be here on Friday—you will need to make up the quiz when you come back from spring break</a:t>
            </a:r>
          </a:p>
          <a:p>
            <a:pPr lvl="1">
              <a:lnSpc>
                <a:spcPct val="90000"/>
              </a:lnSpc>
            </a:pPr>
            <a:r>
              <a:rPr lang="en-US" b="1" i="1" u="sng" smtClean="0"/>
              <a:t>This quiz may or may not be included on the end-of-quarter grades.  Assume that it will 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Public Opinion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Must involve something of general concern and of interest to a significant portion of the people as a whole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Expression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Oral</a:t>
            </a:r>
          </a:p>
          <a:p>
            <a:pPr lvl="1"/>
            <a:r>
              <a:rPr lang="en-US" smtClean="0"/>
              <a:t>Town Hall Meetings on health care reform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Expression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Written</a:t>
            </a:r>
          </a:p>
          <a:p>
            <a:pPr lvl="1"/>
            <a:endParaRPr lang="en-US" smtClean="0"/>
          </a:p>
        </p:txBody>
      </p:sp>
      <p:pic>
        <p:nvPicPr>
          <p:cNvPr id="19459" name="Picture 4" descr="1027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3859" y="2971800"/>
            <a:ext cx="5487741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humbna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657600"/>
            <a:ext cx="2743200" cy="228028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Expression 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Protest demonstration</a:t>
            </a:r>
          </a:p>
          <a:p>
            <a:endParaRPr lang="en-US" smtClean="0"/>
          </a:p>
        </p:txBody>
      </p:sp>
      <p:pic>
        <p:nvPicPr>
          <p:cNvPr id="20483" name="Picture 3" descr="thumbnailCAY7YYT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1242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Expression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Film</a:t>
            </a:r>
          </a:p>
        </p:txBody>
      </p:sp>
      <p:pic>
        <p:nvPicPr>
          <p:cNvPr id="21507" name="Picture 5" descr="thumbnailCA4JBFWQ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981200"/>
            <a:ext cx="2085975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3124200" y="55626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Georgia" pitchFamily="18" charset="0"/>
                <a:hlinkClick r:id="rId3"/>
              </a:rPr>
              <a:t>Fahrenheit 911 Trailer</a:t>
            </a:r>
            <a:endParaRPr lang="en-US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Expression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Billboard</a:t>
            </a:r>
          </a:p>
        </p:txBody>
      </p:sp>
      <p:pic>
        <p:nvPicPr>
          <p:cNvPr id="22531" name="Picture 4" descr="thumbnailCA1ZLMR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066800"/>
            <a:ext cx="280035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thumbnailCAEU453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714750"/>
            <a:ext cx="38862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Expression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Vote for or against a candidate</a:t>
            </a:r>
          </a:p>
        </p:txBody>
      </p:sp>
      <p:pic>
        <p:nvPicPr>
          <p:cNvPr id="23555" name="Picture 3" descr="Obama%20wins%2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009900"/>
            <a:ext cx="46958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smtClean="0"/>
              <a:t>Influences/political socialization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3638"/>
          </a:xfrm>
        </p:spPr>
        <p:txBody>
          <a:bodyPr>
            <a:normAutofit fontScale="85000" lnSpcReduction="20000"/>
          </a:bodyPr>
          <a:lstStyle/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Family </a:t>
            </a:r>
          </a:p>
          <a:p>
            <a:pPr marL="923544" lvl="2" indent="-219456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Children first see the world from the family’s eyes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sz="2800" dirty="0" smtClean="0"/>
              <a:t>Fundamental attitudes</a:t>
            </a:r>
          </a:p>
          <a:p>
            <a:pPr marL="1179576" lvl="3" indent="-201168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Authority and rules of behavior</a:t>
            </a:r>
          </a:p>
          <a:p>
            <a:pPr marL="1179576" lvl="3" indent="-201168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Property</a:t>
            </a:r>
          </a:p>
          <a:p>
            <a:pPr marL="1179576" lvl="3" indent="-201168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Neighbors</a:t>
            </a:r>
          </a:p>
          <a:p>
            <a:pPr marL="1179576" lvl="3" indent="-201168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dirty="0" smtClean="0"/>
              <a:t>People of other races/religions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Education</a:t>
            </a:r>
          </a:p>
          <a:p>
            <a:pPr marL="923544" lvl="2" indent="-219456" fontAlgn="auto">
              <a:spcAft>
                <a:spcPts val="0"/>
              </a:spcAft>
              <a:buFont typeface="Wingdings 2"/>
              <a:buChar char=""/>
              <a:defRPr/>
            </a:pPr>
            <a:r>
              <a:rPr lang="en-US" sz="2600" dirty="0" smtClean="0"/>
              <a:t>Teach children the values of the American political system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Age, race, income, occupation, residence, group affiliations, etc.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Mass media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Peer groups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Opinion leaders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Historic events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Public Opinion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Voting</a:t>
            </a:r>
          </a:p>
          <a:p>
            <a:r>
              <a:rPr lang="en-US" dirty="0" smtClean="0"/>
              <a:t>Lobbying</a:t>
            </a:r>
          </a:p>
          <a:p>
            <a:r>
              <a:rPr lang="en-US" dirty="0" smtClean="0"/>
              <a:t>Books</a:t>
            </a:r>
          </a:p>
          <a:p>
            <a:r>
              <a:rPr lang="en-US" dirty="0" smtClean="0"/>
              <a:t>Pamphlets</a:t>
            </a:r>
          </a:p>
          <a:p>
            <a:r>
              <a:rPr lang="en-US" dirty="0" smtClean="0"/>
              <a:t>Magazines/newspapers</a:t>
            </a:r>
          </a:p>
          <a:p>
            <a:r>
              <a:rPr lang="en-US" dirty="0" smtClean="0"/>
              <a:t>Editorial comments</a:t>
            </a:r>
          </a:p>
          <a:p>
            <a:r>
              <a:rPr lang="en-US" dirty="0" smtClean="0"/>
              <a:t>Paid advertisements</a:t>
            </a:r>
          </a:p>
          <a:p>
            <a:r>
              <a:rPr lang="en-US" dirty="0" smtClean="0"/>
              <a:t>Letters to editors, public officials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of public</a:t>
            </a:r>
          </a:p>
          <a:p>
            <a:pPr lvl="1"/>
            <a:r>
              <a:rPr lang="en-US" dirty="0" smtClean="0"/>
              <a:t>a questioning of the population or of a representative sample to tally opinions or gather other information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don’t tell much about:</a:t>
            </a:r>
          </a:p>
          <a:p>
            <a:pPr lvl="1"/>
            <a:r>
              <a:rPr lang="en-US" dirty="0" smtClean="0"/>
              <a:t>Size of the group</a:t>
            </a:r>
          </a:p>
          <a:p>
            <a:pPr lvl="1"/>
            <a:r>
              <a:rPr lang="en-US" dirty="0" smtClean="0"/>
              <a:t>How strong the opinion 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Vote for candidates</a:t>
            </a:r>
          </a:p>
          <a:p>
            <a:r>
              <a:rPr lang="en-US" dirty="0" smtClean="0"/>
              <a:t>Not always accurate measures of public opinion</a:t>
            </a:r>
          </a:p>
          <a:p>
            <a:pPr lvl="1"/>
            <a:r>
              <a:rPr lang="en-US" dirty="0" smtClean="0"/>
              <a:t>Why are people voting?</a:t>
            </a:r>
          </a:p>
          <a:p>
            <a:pPr lvl="1"/>
            <a:r>
              <a:rPr lang="en-US" dirty="0" smtClean="0"/>
              <a:t>Agreeing with every plank</a:t>
            </a:r>
          </a:p>
          <a:p>
            <a:pPr lvl="1"/>
            <a:r>
              <a:rPr lang="en-US" dirty="0" smtClean="0"/>
              <a:t>Vague positions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organizations</a:t>
            </a:r>
          </a:p>
          <a:p>
            <a:pPr lvl="1"/>
            <a:r>
              <a:rPr lang="en-US" dirty="0" smtClean="0"/>
              <a:t>Members share certain views</a:t>
            </a:r>
          </a:p>
          <a:p>
            <a:pPr lvl="1"/>
            <a:r>
              <a:rPr lang="en-US" dirty="0" smtClean="0"/>
              <a:t>Work to shape the making and the content of public policy</a:t>
            </a:r>
          </a:p>
          <a:p>
            <a:r>
              <a:rPr lang="en-US" dirty="0" smtClean="0"/>
              <a:t>How many people does an interest group represent?  How strong are the positions?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“Mirrors” and “molders” of public opinion</a:t>
            </a:r>
          </a:p>
          <a:p>
            <a:r>
              <a:rPr lang="en-US" dirty="0" smtClean="0"/>
              <a:t>Editorials, syndicated columns, news magazines, TV commercials…</a:t>
            </a:r>
          </a:p>
          <a:p>
            <a:r>
              <a:rPr lang="en-US" dirty="0" smtClean="0"/>
              <a:t>Often reflect only the view of the </a:t>
            </a:r>
            <a:r>
              <a:rPr lang="en-US" i="1" dirty="0" smtClean="0"/>
              <a:t>vocal minority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officials use to keep in touch with large numbers of people</a:t>
            </a:r>
          </a:p>
          <a:p>
            <a:pPr lvl="1"/>
            <a:r>
              <a:rPr lang="en-US" dirty="0" smtClean="0"/>
              <a:t>Job is to “read” the public’s mind</a:t>
            </a:r>
          </a:p>
          <a:p>
            <a:r>
              <a:rPr lang="en-US" dirty="0" smtClean="0"/>
              <a:t>Some are quite accurate</a:t>
            </a:r>
          </a:p>
          <a:p>
            <a:r>
              <a:rPr lang="en-US" dirty="0" smtClean="0"/>
              <a:t>Others are not</a:t>
            </a:r>
          </a:p>
          <a:p>
            <a:pPr lvl="1"/>
            <a:r>
              <a:rPr lang="en-US" dirty="0" smtClean="0"/>
              <a:t>Only find what they want to find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Polls: The Best Measure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 information by asking people questions</a:t>
            </a:r>
          </a:p>
          <a:p>
            <a:r>
              <a:rPr lang="en-US" dirty="0" smtClean="0"/>
              <a:t>Accurate polls are based in scientific polling techniques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Votes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a large number of people the same question</a:t>
            </a:r>
          </a:p>
          <a:p>
            <a:r>
              <a:rPr lang="en-US" dirty="0" smtClean="0"/>
              <a:t>Highly unreliable</a:t>
            </a:r>
          </a:p>
          <a:p>
            <a:pPr lvl="1"/>
            <a:r>
              <a:rPr lang="en-US" dirty="0" smtClean="0"/>
              <a:t>Nothing in the process ensures that those who respond will represent a reasonable accurate cross section of a total population</a:t>
            </a:r>
          </a:p>
          <a:p>
            <a:pPr lvl="1"/>
            <a:r>
              <a:rPr lang="en-US" dirty="0" smtClean="0"/>
              <a:t>Quantity rather than quality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Polling: A Scientific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the universe</a:t>
            </a:r>
          </a:p>
          <a:p>
            <a:pPr lvl="1"/>
            <a:r>
              <a:rPr lang="en-US" dirty="0" smtClean="0"/>
              <a:t>-who makes up the population?</a:t>
            </a:r>
          </a:p>
          <a:p>
            <a:r>
              <a:rPr lang="en-US" dirty="0" smtClean="0"/>
              <a:t>Construct a sample</a:t>
            </a:r>
          </a:p>
          <a:p>
            <a:pPr lvl="1"/>
            <a:r>
              <a:rPr lang="en-US" dirty="0" smtClean="0"/>
              <a:t>Poll everyone in a small group</a:t>
            </a:r>
          </a:p>
          <a:p>
            <a:pPr lvl="1"/>
            <a:r>
              <a:rPr lang="en-US" dirty="0" smtClean="0"/>
              <a:t>Random sample</a:t>
            </a:r>
          </a:p>
          <a:p>
            <a:pPr lvl="2"/>
            <a:r>
              <a:rPr lang="en-US" dirty="0" smtClean="0"/>
              <a:t>Law of probability</a:t>
            </a:r>
          </a:p>
          <a:p>
            <a:pPr lvl="1"/>
            <a:r>
              <a:rPr lang="en-US" dirty="0" smtClean="0"/>
              <a:t>Quota sample</a:t>
            </a:r>
          </a:p>
          <a:p>
            <a:pPr lvl="2"/>
            <a:r>
              <a:rPr lang="en-US" dirty="0" smtClean="0"/>
              <a:t>Deliberately constructed to reflect population</a:t>
            </a:r>
          </a:p>
          <a:p>
            <a:pPr lvl="2"/>
            <a:r>
              <a:rPr lang="en-US" dirty="0" smtClean="0"/>
              <a:t>Less reliable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Guide: Chapters to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Political Parties and Campaigns</a:t>
            </a:r>
          </a:p>
          <a:p>
            <a:pPr lvl="1"/>
            <a:r>
              <a:rPr lang="en-US" sz="1600" dirty="0" smtClean="0"/>
              <a:t>Ms. Berndt’s assignments</a:t>
            </a:r>
          </a:p>
          <a:p>
            <a:r>
              <a:rPr lang="en-US" sz="1600" dirty="0" smtClean="0"/>
              <a:t>History of Voting</a:t>
            </a:r>
          </a:p>
          <a:p>
            <a:pPr lvl="1"/>
            <a:r>
              <a:rPr lang="en-US" sz="1600" dirty="0" smtClean="0"/>
              <a:t>6.1, 6.3</a:t>
            </a:r>
          </a:p>
          <a:p>
            <a:r>
              <a:rPr lang="en-US" sz="1600" dirty="0" smtClean="0"/>
              <a:t>Voter Qualifications</a:t>
            </a:r>
          </a:p>
          <a:p>
            <a:pPr lvl="1"/>
            <a:r>
              <a:rPr lang="en-US" sz="1600" dirty="0" smtClean="0"/>
              <a:t>Basically—who can vote?</a:t>
            </a:r>
          </a:p>
          <a:p>
            <a:pPr lvl="1"/>
            <a:r>
              <a:rPr lang="en-US" sz="1600" dirty="0" smtClean="0"/>
              <a:t>How has this changed?</a:t>
            </a:r>
          </a:p>
          <a:p>
            <a:r>
              <a:rPr lang="en-US" sz="1600" dirty="0" smtClean="0"/>
              <a:t>Voter Behavior and Apathy; How people vote</a:t>
            </a:r>
          </a:p>
          <a:p>
            <a:pPr lvl="1"/>
            <a:r>
              <a:rPr lang="en-US" sz="1600" dirty="0" smtClean="0"/>
              <a:t>6.4</a:t>
            </a:r>
          </a:p>
          <a:p>
            <a:r>
              <a:rPr lang="en-US" sz="1600" dirty="0" smtClean="0"/>
              <a:t>PSAs: basic info from PPT</a:t>
            </a:r>
          </a:p>
          <a:p>
            <a:r>
              <a:rPr lang="en-US" sz="1600" dirty="0" smtClean="0"/>
              <a:t>Voter disenfranchisement/suffrage</a:t>
            </a:r>
          </a:p>
          <a:p>
            <a:pPr lvl="1"/>
            <a:r>
              <a:rPr lang="en-US" sz="1600" dirty="0" smtClean="0"/>
              <a:t>6.3, suffrage worksheet</a:t>
            </a:r>
          </a:p>
          <a:p>
            <a:r>
              <a:rPr lang="en-US" sz="1600" dirty="0" smtClean="0"/>
              <a:t>Elections: basic ideas that we have talked about in class</a:t>
            </a:r>
          </a:p>
          <a:p>
            <a:r>
              <a:rPr lang="en-US" sz="1600" dirty="0" smtClean="0"/>
              <a:t>Electoral College</a:t>
            </a:r>
          </a:p>
          <a:p>
            <a:pPr lvl="1"/>
            <a:r>
              <a:rPr lang="en-US" sz="1600" dirty="0" smtClean="0"/>
              <a:t>13.5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Valid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Wording</a:t>
            </a:r>
          </a:p>
          <a:p>
            <a:pPr lvl="1"/>
            <a:r>
              <a:rPr lang="en-US" dirty="0" smtClean="0"/>
              <a:t>Try not to use “loaded” terms</a:t>
            </a:r>
          </a:p>
          <a:p>
            <a:pPr lvl="1"/>
            <a:r>
              <a:rPr lang="en-US" dirty="0" smtClean="0"/>
              <a:t>Try not to shape answers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and measurement of the public on a particular issue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Face-to-face or telephone/mail</a:t>
            </a:r>
          </a:p>
          <a:p>
            <a:r>
              <a:rPr lang="en-US" dirty="0" smtClean="0"/>
              <a:t>Same techniques must be used </a:t>
            </a:r>
          </a:p>
          <a:p>
            <a:r>
              <a:rPr lang="en-US" dirty="0" smtClean="0"/>
              <a:t>Pollster’s appearance</a:t>
            </a:r>
          </a:p>
          <a:p>
            <a:r>
              <a:rPr lang="en-US" dirty="0" smtClean="0"/>
              <a:t>Wording</a:t>
            </a:r>
          </a:p>
          <a:p>
            <a:pPr lvl="2"/>
            <a:r>
              <a:rPr lang="en-US" dirty="0" smtClean="0"/>
              <a:t>Emotional reactions</a:t>
            </a:r>
          </a:p>
          <a:p>
            <a:pPr lvl="2"/>
            <a:r>
              <a:rPr lang="en-US" dirty="0" smtClean="0"/>
              <a:t>“ought to” answer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and Report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Computers and other technologies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Polls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 to measure</a:t>
            </a:r>
          </a:p>
          <a:p>
            <a:pPr lvl="1"/>
            <a:r>
              <a:rPr lang="en-US" dirty="0" smtClean="0"/>
              <a:t>Intensity</a:t>
            </a:r>
          </a:p>
          <a:p>
            <a:pPr lvl="1"/>
            <a:r>
              <a:rPr lang="en-US" dirty="0" smtClean="0"/>
              <a:t>Stability</a:t>
            </a:r>
          </a:p>
          <a:p>
            <a:pPr lvl="1"/>
            <a:r>
              <a:rPr lang="en-US" dirty="0" smtClean="0"/>
              <a:t>Relevance</a:t>
            </a:r>
          </a:p>
          <a:p>
            <a:r>
              <a:rPr lang="en-US" dirty="0" smtClean="0"/>
              <a:t>Bandwagon effect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Major—but not only—influence</a:t>
            </a:r>
          </a:p>
          <a:p>
            <a:r>
              <a:rPr lang="en-US" dirty="0" smtClean="0"/>
              <a:t>U.S. constitutional government</a:t>
            </a:r>
          </a:p>
          <a:p>
            <a:pPr lvl="1"/>
            <a:r>
              <a:rPr lang="en-US" dirty="0" smtClean="0"/>
              <a:t>Does not give free, unrestricted power to public opinion, or even majority opinion</a:t>
            </a:r>
          </a:p>
          <a:p>
            <a:pPr lvl="1"/>
            <a:r>
              <a:rPr lang="en-US" dirty="0" smtClean="0"/>
              <a:t>Separation of powers, checks and balances</a:t>
            </a:r>
          </a:p>
          <a:p>
            <a:pPr lvl="2"/>
            <a:r>
              <a:rPr lang="en-US" dirty="0" smtClean="0"/>
              <a:t>Protect minority interests</a:t>
            </a:r>
          </a:p>
          <a:p>
            <a:r>
              <a:rPr lang="en-US" dirty="0" smtClean="0"/>
              <a:t>Not elections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Favorability Polls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Measuring the quality or degree of being viewed favorably or positively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of 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 expressing the amount of random sampling error in a survey's results</a:t>
            </a:r>
          </a:p>
          <a:p>
            <a:pPr lvl="1"/>
            <a:r>
              <a:rPr lang="en-US" dirty="0" smtClean="0"/>
              <a:t>The larger the margin of error, the less faith one should have that the poll's reported results are close to the "true" figures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r>
              <a:rPr lang="en-US" smtClean="0"/>
              <a:t>Public Opinion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/>
            <a:r>
              <a:rPr lang="en-US" smtClean="0"/>
              <a:t>How is it formed?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Public opinion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Attitudes held by a significant number of people on matters of government and politics</a:t>
            </a:r>
          </a:p>
          <a:p>
            <a:pPr lvl="1"/>
            <a:r>
              <a:rPr lang="en-US" smtClean="0"/>
              <a:t>Public </a:t>
            </a:r>
            <a:r>
              <a:rPr lang="en-US" u="sng" smtClean="0"/>
              <a:t>opinions</a:t>
            </a:r>
          </a:p>
          <a:p>
            <a:pPr lvl="1"/>
            <a:r>
              <a:rPr lang="en-US" u="sng" smtClean="0"/>
              <a:t>Opinions</a:t>
            </a:r>
            <a:r>
              <a:rPr lang="en-US" smtClean="0"/>
              <a:t> of different </a:t>
            </a:r>
            <a:r>
              <a:rPr lang="en-US" u="sng" smtClean="0"/>
              <a:t>publics</a:t>
            </a:r>
          </a:p>
          <a:p>
            <a:pPr lvl="2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obama65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038600"/>
            <a:ext cx="361156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 Publics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 many issues capture the attention of all—or even nearly all—Americans</a:t>
            </a:r>
          </a:p>
        </p:txBody>
      </p:sp>
      <p:pic>
        <p:nvPicPr>
          <p:cNvPr id="15364" name="Picture 3" descr="greenpeac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0040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taxes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667000"/>
            <a:ext cx="2562225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 Publics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Public opinion includes only those views that relate to public affairs</a:t>
            </a:r>
          </a:p>
          <a:p>
            <a:pPr lvl="1"/>
            <a:r>
              <a:rPr lang="en-US" smtClean="0"/>
              <a:t>Politics</a:t>
            </a:r>
          </a:p>
          <a:p>
            <a:pPr lvl="1"/>
            <a:r>
              <a:rPr lang="en-US" smtClean="0"/>
              <a:t>Public issues</a:t>
            </a:r>
          </a:p>
          <a:p>
            <a:pPr lvl="1"/>
            <a:r>
              <a:rPr lang="en-US" smtClean="0"/>
              <a:t>Making of public policies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357</TotalTime>
  <Words>734</Words>
  <Application>Microsoft Office PowerPoint</Application>
  <PresentationFormat>On-screen Show (4:3)</PresentationFormat>
  <Paragraphs>157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Urban</vt:lpstr>
      <vt:lpstr>Announcements…</vt:lpstr>
      <vt:lpstr>Poll</vt:lpstr>
      <vt:lpstr>Issue Poll</vt:lpstr>
      <vt:lpstr>Favorability Polls </vt:lpstr>
      <vt:lpstr>Margin of Error</vt:lpstr>
      <vt:lpstr>Public Opinion</vt:lpstr>
      <vt:lpstr> Public opinion </vt:lpstr>
      <vt:lpstr>Multiple Publics</vt:lpstr>
      <vt:lpstr>Multiple Publics</vt:lpstr>
      <vt:lpstr>Public Opinion</vt:lpstr>
      <vt:lpstr> Expression </vt:lpstr>
      <vt:lpstr>Expression</vt:lpstr>
      <vt:lpstr>Expression </vt:lpstr>
      <vt:lpstr>Expression</vt:lpstr>
      <vt:lpstr>Expression</vt:lpstr>
      <vt:lpstr>Expression</vt:lpstr>
      <vt:lpstr>Influences/political socialization</vt:lpstr>
      <vt:lpstr>Measuring Public Opinion</vt:lpstr>
      <vt:lpstr>In general:</vt:lpstr>
      <vt:lpstr>Slide 20</vt:lpstr>
      <vt:lpstr>Elections</vt:lpstr>
      <vt:lpstr>Interest Groups</vt:lpstr>
      <vt:lpstr>Media</vt:lpstr>
      <vt:lpstr>Personal Contacts</vt:lpstr>
      <vt:lpstr>Polls: The Best Measure</vt:lpstr>
      <vt:lpstr>Straw Votes</vt:lpstr>
      <vt:lpstr>Polling: A Scientific Process</vt:lpstr>
      <vt:lpstr>Study Guide: Chapters to review</vt:lpstr>
      <vt:lpstr>Preparing Valid Questions</vt:lpstr>
      <vt:lpstr>Interviewing</vt:lpstr>
      <vt:lpstr>Analyze and Report Findings</vt:lpstr>
      <vt:lpstr>Evaluating Polls</vt:lpstr>
      <vt:lpstr>Limits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Opinion</dc:title>
  <dc:creator>hberndt</dc:creator>
  <cp:lastModifiedBy>hberndt</cp:lastModifiedBy>
  <cp:revision>23</cp:revision>
  <dcterms:created xsi:type="dcterms:W3CDTF">2010-03-22T14:35:31Z</dcterms:created>
  <dcterms:modified xsi:type="dcterms:W3CDTF">2010-03-24T19:12:41Z</dcterms:modified>
</cp:coreProperties>
</file>